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7"/>
  </p:handoutMasterIdLst>
  <p:sldIdLst>
    <p:sldId id="257" r:id="rId2"/>
    <p:sldId id="276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93" r:id="rId12"/>
    <p:sldId id="294" r:id="rId13"/>
    <p:sldId id="295" r:id="rId14"/>
    <p:sldId id="277" r:id="rId15"/>
    <p:sldId id="273" r:id="rId16"/>
    <p:sldId id="274" r:id="rId17"/>
    <p:sldId id="275" r:id="rId18"/>
    <p:sldId id="279" r:id="rId19"/>
    <p:sldId id="296" r:id="rId20"/>
    <p:sldId id="282" r:id="rId21"/>
    <p:sldId id="284" r:id="rId22"/>
    <p:sldId id="285" r:id="rId23"/>
    <p:sldId id="300" r:id="rId24"/>
    <p:sldId id="283" r:id="rId25"/>
    <p:sldId id="298" r:id="rId26"/>
    <p:sldId id="299" r:id="rId27"/>
    <p:sldId id="278" r:id="rId28"/>
    <p:sldId id="286" r:id="rId29"/>
    <p:sldId id="301" r:id="rId30"/>
    <p:sldId id="302" r:id="rId31"/>
    <p:sldId id="303" r:id="rId32"/>
    <p:sldId id="291" r:id="rId33"/>
    <p:sldId id="292" r:id="rId34"/>
    <p:sldId id="304" r:id="rId35"/>
    <p:sldId id="305" r:id="rId36"/>
    <p:sldId id="306" r:id="rId37"/>
    <p:sldId id="323" r:id="rId38"/>
    <p:sldId id="307" r:id="rId39"/>
    <p:sldId id="309" r:id="rId40"/>
    <p:sldId id="311" r:id="rId41"/>
    <p:sldId id="324" r:id="rId42"/>
    <p:sldId id="325" r:id="rId43"/>
    <p:sldId id="310" r:id="rId44"/>
    <p:sldId id="326" r:id="rId45"/>
    <p:sldId id="327" r:id="rId46"/>
    <p:sldId id="314" r:id="rId47"/>
    <p:sldId id="316" r:id="rId48"/>
    <p:sldId id="315" r:id="rId49"/>
    <p:sldId id="328" r:id="rId50"/>
    <p:sldId id="317" r:id="rId51"/>
    <p:sldId id="318" r:id="rId52"/>
    <p:sldId id="329" r:id="rId53"/>
    <p:sldId id="319" r:id="rId54"/>
    <p:sldId id="320" r:id="rId55"/>
    <p:sldId id="321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660"/>
  </p:normalViewPr>
  <p:slideViewPr>
    <p:cSldViewPr>
      <p:cViewPr varScale="1">
        <p:scale>
          <a:sx n="72" d="100"/>
          <a:sy n="72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36EA32-4956-4355-9BBD-79635AEEBD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8759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18417-4AF7-4C7A-A33B-C9B640E40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DB7CF-5D13-43D8-B1EC-E985F880D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3C64E-E10E-4953-A920-F2DE9D279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36DE4-96BF-4EB4-9DBC-F0FFB2A1E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FAED0-7F9F-4B36-B224-574B06C1C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EF808-F53C-410C-B5AB-A23CD9938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A806-9BDE-4FCA-B997-52D4BC90F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37A1B-4994-470E-BD9B-86358EF1C9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608C0-5B4C-4BC0-A94D-A207D23AA1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81B18-C547-4AC9-BF86-6A8F892FC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B5157-3843-49A1-A4BF-7DFEAA4506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50AF04-D984-4E2D-99A5-88714F610E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Business Law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4400">
                <a:solidFill>
                  <a:schemeClr val="bg1"/>
                </a:solidFill>
              </a:rPr>
              <a:t>Contract Law Unit</a:t>
            </a:r>
          </a:p>
          <a:p>
            <a:r>
              <a:rPr lang="en-US">
                <a:solidFill>
                  <a:schemeClr val="bg1"/>
                </a:solidFill>
              </a:rPr>
              <a:t>Chapters 6-12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3076" name="Picture 4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49400" cy="1239838"/>
          </a:xfrm>
          <a:prstGeom prst="rect">
            <a:avLst/>
          </a:prstGeom>
          <a:noFill/>
        </p:spPr>
      </p:pic>
      <p:pic>
        <p:nvPicPr>
          <p:cNvPr id="3077" name="Picture 5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549400" cy="1239838"/>
          </a:xfrm>
          <a:prstGeom prst="rect">
            <a:avLst/>
          </a:prstGeom>
          <a:noFill/>
        </p:spPr>
      </p:pic>
      <p:pic>
        <p:nvPicPr>
          <p:cNvPr id="3078" name="Picture 6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549400" cy="1239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en-US"/>
              <a:t>#6 – Death or Insanity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2057400"/>
          </a:xfrm>
        </p:spPr>
        <p:txBody>
          <a:bodyPr/>
          <a:lstStyle/>
          <a:p>
            <a:r>
              <a:rPr lang="en-US"/>
              <a:t>Law acts on behalf of dead or insane person and terminates the offer for them.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7200" y="3276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#7 - Destruction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7200" y="41910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If the offer refers to a unique subject matter such as a physical object and it is subsequently destroyed before the offer is accepted, the offer is terminated.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of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Come </a:t>
            </a:r>
            <a:r>
              <a:rPr lang="en-US" b="1" u="sng" dirty="0" smtClean="0"/>
              <a:t>from the person </a:t>
            </a:r>
            <a:r>
              <a:rPr lang="en-US" b="1" dirty="0" smtClean="0"/>
              <a:t>to whom the offer was made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/>
            <a:r>
              <a:rPr lang="en-US" dirty="0" smtClean="0"/>
              <a:t>Offer made to public (i.e. entire BLaw class)</a:t>
            </a:r>
            <a:br>
              <a:rPr lang="en-US" dirty="0" smtClean="0"/>
            </a:br>
            <a:r>
              <a:rPr lang="en-US" dirty="0" smtClean="0"/>
              <a:t>*** anyone who knows of offer may accept.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of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u="sng" dirty="0" smtClean="0"/>
              <a:t>Match the terms</a:t>
            </a:r>
            <a:r>
              <a:rPr lang="en-US" b="1" dirty="0" smtClean="0"/>
              <a:t> in the offer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/>
            <a:r>
              <a:rPr lang="en-US" b="1" i="1" dirty="0" smtClean="0"/>
              <a:t>Mirror image rule</a:t>
            </a:r>
            <a:r>
              <a:rPr lang="en-US" dirty="0" smtClean="0"/>
              <a:t>: requires that the acceptance must exactly match the terms contained in the offer. </a:t>
            </a:r>
          </a:p>
          <a:p>
            <a:pPr marL="514350" indent="-514350"/>
            <a:endParaRPr lang="en-US" dirty="0"/>
          </a:p>
          <a:p>
            <a:pPr marL="514350" indent="-514350"/>
            <a:r>
              <a:rPr lang="en-US" dirty="0" smtClean="0"/>
              <a:t>If it is not identical = counteroffer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of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Be </a:t>
            </a:r>
            <a:r>
              <a:rPr lang="en-US" b="1" u="sng" dirty="0" smtClean="0"/>
              <a:t>communicated</a:t>
            </a:r>
            <a:r>
              <a:rPr lang="en-US" b="1" dirty="0" smtClean="0"/>
              <a:t> to the </a:t>
            </a:r>
            <a:r>
              <a:rPr lang="en-US" b="1" dirty="0" err="1" smtClean="0"/>
              <a:t>offeror</a:t>
            </a:r>
            <a:endParaRPr lang="en-US" b="1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/>
            <a:r>
              <a:rPr lang="en-US" u="sng" dirty="0" smtClean="0"/>
              <a:t>Silence</a:t>
            </a:r>
            <a:r>
              <a:rPr lang="en-US" dirty="0" smtClean="0"/>
              <a:t> – silence is NOT acceptance</a:t>
            </a:r>
            <a:br>
              <a:rPr lang="en-US" dirty="0" smtClean="0"/>
            </a:br>
            <a:r>
              <a:rPr lang="en-US" sz="2000" dirty="0" smtClean="0"/>
              <a:t>i.e. If I don’t hear from you by 1/10/14 I’ll assume you accepted.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/>
            <a:r>
              <a:rPr lang="en-US" u="sng" dirty="0" smtClean="0"/>
              <a:t>Bilateral</a:t>
            </a:r>
            <a:r>
              <a:rPr lang="en-US" dirty="0" smtClean="0"/>
              <a:t> – </a:t>
            </a:r>
            <a:r>
              <a:rPr lang="en-US" sz="2800" dirty="0" smtClean="0"/>
              <a:t>giving promise instead of performance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promise to deliver product; if you promise to pay $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/>
            <a:r>
              <a:rPr lang="en-US" u="sng" dirty="0" smtClean="0"/>
              <a:t>Unilateral</a:t>
            </a:r>
            <a:r>
              <a:rPr lang="en-US" dirty="0" smtClean="0"/>
              <a:t> – </a:t>
            </a:r>
            <a:r>
              <a:rPr lang="en-US" sz="2800" dirty="0" smtClean="0"/>
              <a:t>indicate acceptance by performing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i.e. reward for lost item, return (performance) = acceptance 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7772400" cy="1295400"/>
          </a:xfr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Chapter 7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26628" name="Picture 4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49400" cy="1239838"/>
          </a:xfrm>
          <a:prstGeom prst="rect">
            <a:avLst/>
          </a:prstGeom>
          <a:noFill/>
        </p:spPr>
      </p:pic>
      <p:pic>
        <p:nvPicPr>
          <p:cNvPr id="26629" name="Picture 5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549400" cy="1239838"/>
          </a:xfrm>
          <a:prstGeom prst="rect">
            <a:avLst/>
          </a:prstGeom>
          <a:noFill/>
        </p:spPr>
      </p:pic>
      <p:pic>
        <p:nvPicPr>
          <p:cNvPr id="26630" name="Picture 6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549400" cy="1239838"/>
          </a:xfrm>
          <a:prstGeom prst="rect">
            <a:avLst/>
          </a:prstGeom>
          <a:noFill/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762000" y="4419600"/>
            <a:ext cx="746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4400">
                <a:solidFill>
                  <a:schemeClr val="bg1"/>
                </a:solidFill>
              </a:rPr>
              <a:t>Genuineness of Assent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 Genuine Assent (in depth)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038600"/>
          </a:xfrm>
        </p:spPr>
        <p:txBody>
          <a:bodyPr/>
          <a:lstStyle/>
          <a:p>
            <a:r>
              <a:rPr lang="en-US"/>
              <a:t>True and complete agreement.</a:t>
            </a:r>
            <a:br>
              <a:rPr lang="en-US"/>
            </a:br>
            <a:endParaRPr lang="en-US"/>
          </a:p>
          <a:p>
            <a:r>
              <a:rPr lang="en-US"/>
              <a:t>Without G.A. – contract is </a:t>
            </a:r>
            <a:r>
              <a:rPr lang="en-US" b="1" u="sng"/>
              <a:t>Voidable</a:t>
            </a:r>
            <a:endParaRPr lang="en-US"/>
          </a:p>
          <a:p>
            <a:pPr>
              <a:buFontTx/>
              <a:buNone/>
            </a:pPr>
            <a:endParaRPr lang="en-US"/>
          </a:p>
          <a:p>
            <a:r>
              <a:rPr lang="en-US" b="1"/>
              <a:t>Voidable Contract: </a:t>
            </a:r>
            <a:r>
              <a:rPr lang="en-US"/>
              <a:t>contract in which the injured party can withdraw if they desire, thus canceling the contract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r>
              <a:rPr lang="en-US" b="1" u="sng"/>
              <a:t>Rescission</a:t>
            </a:r>
            <a:r>
              <a:rPr lang="en-US"/>
              <a:t> – Voiding a voidable contract</a:t>
            </a:r>
            <a:br>
              <a:rPr lang="en-US"/>
            </a:br>
            <a:r>
              <a:rPr lang="en-US"/>
              <a:t>	(To Rescind)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- Avoidance must be prompt after you discover the lack of Genuine Assent.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r>
              <a:rPr lang="en-US" b="1" u="sng"/>
              <a:t>Ratification</a:t>
            </a:r>
            <a:r>
              <a:rPr lang="en-US"/>
              <a:t> – Conduct that confirms you intend to be bound by the contract.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Genuine Assent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 u="sng" dirty="0"/>
              <a:t>Lacking if: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Duress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Undue Influence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Mistake (usually mutual)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Fraud (misrepresentation/concealment)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No Capacity (18, Sane, Sober)</a:t>
            </a:r>
          </a:p>
          <a:p>
            <a:pPr marL="990600" lvl="1" indent="-533400"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#1 - Duress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b="1" dirty="0"/>
              <a:t>Duress </a:t>
            </a:r>
            <a:r>
              <a:rPr lang="en-US" dirty="0"/>
              <a:t>occurs when one party uses an improper threat or act to obtain an expression of agreement (threatening)</a:t>
            </a:r>
          </a:p>
          <a:p>
            <a:pPr>
              <a:buFontTx/>
              <a:buNone/>
            </a:pPr>
            <a:endParaRPr lang="en-US" sz="2400" dirty="0" smtClean="0"/>
          </a:p>
          <a:p>
            <a:r>
              <a:rPr lang="en-US" sz="2800" b="1" dirty="0" smtClean="0"/>
              <a:t>Threat of Illegal or Tortious Conduct</a:t>
            </a:r>
          </a:p>
          <a:p>
            <a:pPr lvl="1"/>
            <a:r>
              <a:rPr lang="en-US" sz="2400" dirty="0" smtClean="0"/>
              <a:t>Threats </a:t>
            </a:r>
            <a:r>
              <a:rPr lang="en-US" sz="2400" dirty="0"/>
              <a:t>against a person’s immediate family, near relatives, or </a:t>
            </a:r>
            <a:r>
              <a:rPr lang="en-US" sz="2400" dirty="0" smtClean="0"/>
              <a:t>home</a:t>
            </a:r>
          </a:p>
          <a:p>
            <a:pPr lvl="1"/>
            <a:r>
              <a:rPr lang="en-US" sz="2400" dirty="0" smtClean="0"/>
              <a:t>Stabbing, threat to stab, unlawful detention, etc.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800" b="1" dirty="0" smtClean="0"/>
              <a:t>Threat to prosecute (report) </a:t>
            </a:r>
            <a:r>
              <a:rPr lang="en-US" sz="2800" b="1" dirty="0"/>
              <a:t>a </a:t>
            </a:r>
            <a:r>
              <a:rPr lang="en-US" sz="2800" b="1" dirty="0" smtClean="0"/>
              <a:t>crime</a:t>
            </a:r>
          </a:p>
          <a:p>
            <a:pPr lvl="1"/>
            <a:r>
              <a:rPr lang="en-US" sz="2400" dirty="0" smtClean="0"/>
              <a:t>See a crime and threaten to report or else  (extortion)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#1 - Duress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sz="2800" b="1" dirty="0" smtClean="0"/>
              <a:t>Threat to Sue </a:t>
            </a:r>
          </a:p>
          <a:p>
            <a:pPr lvl="1"/>
            <a:r>
              <a:rPr lang="en-US" sz="2400" dirty="0" smtClean="0"/>
              <a:t>Law encourages parties to settle conflicts w/o suit.</a:t>
            </a:r>
          </a:p>
          <a:p>
            <a:pPr lvl="1"/>
            <a:r>
              <a:rPr lang="en-US" sz="2400" dirty="0" smtClean="0"/>
              <a:t>Threaten you will sue if the other side doesn’t settle</a:t>
            </a:r>
          </a:p>
          <a:p>
            <a:pPr lvl="1"/>
            <a:r>
              <a:rPr lang="en-US" sz="2400" dirty="0" smtClean="0"/>
              <a:t>i.e. threat to sue ex for custody of child if they don’t sign over something you want in divorce suit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800" b="1" dirty="0" smtClean="0"/>
              <a:t>Economic Threats </a:t>
            </a:r>
          </a:p>
          <a:p>
            <a:pPr lvl="1"/>
            <a:r>
              <a:rPr lang="en-US" sz="2400" dirty="0" smtClean="0"/>
              <a:t>Threats of </a:t>
            </a:r>
            <a:r>
              <a:rPr lang="en-US" sz="2400" dirty="0"/>
              <a:t>substantial economic harm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688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295400"/>
          </a:xfr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Chapter 6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25604" name="Picture 4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49400" cy="1239838"/>
          </a:xfrm>
          <a:prstGeom prst="rect">
            <a:avLst/>
          </a:prstGeom>
          <a:noFill/>
        </p:spPr>
      </p:pic>
      <p:pic>
        <p:nvPicPr>
          <p:cNvPr id="25605" name="Picture 5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549400" cy="1239838"/>
          </a:xfrm>
          <a:prstGeom prst="rect">
            <a:avLst/>
          </a:prstGeom>
          <a:noFill/>
        </p:spPr>
      </p:pic>
      <p:pic>
        <p:nvPicPr>
          <p:cNvPr id="25606" name="Picture 6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549400" cy="1239838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762000" y="4191000"/>
            <a:ext cx="746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4400">
                <a:solidFill>
                  <a:schemeClr val="bg1"/>
                </a:solidFill>
              </a:rPr>
              <a:t>Offer &amp; Acceptance</a:t>
            </a:r>
            <a:endParaRPr lang="en-US" sz="320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</a:pP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 – Undue Influence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marL="609600" indent="-609600">
              <a:spcBef>
                <a:spcPct val="0"/>
              </a:spcBef>
            </a:pPr>
            <a:r>
              <a:rPr lang="en-US" b="1" dirty="0"/>
              <a:t>Undue influence </a:t>
            </a:r>
            <a:r>
              <a:rPr lang="en-US" dirty="0"/>
              <a:t>occurs when one party to a contract is in a position of trust and wrongfully dominates the other party</a:t>
            </a:r>
            <a:br>
              <a:rPr lang="en-US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marL="990600" lvl="1" indent="-533400">
              <a:spcBef>
                <a:spcPct val="0"/>
              </a:spcBef>
            </a:pPr>
            <a:r>
              <a:rPr lang="en-US" b="1" u="sng" dirty="0"/>
              <a:t>The Relationship </a:t>
            </a:r>
            <a:r>
              <a:rPr lang="en-US" dirty="0"/>
              <a:t>~ of trust, confidence or authority must exist between the parties</a:t>
            </a:r>
            <a:br>
              <a:rPr lang="en-US" dirty="0"/>
            </a:br>
            <a:r>
              <a:rPr lang="en-US" dirty="0"/>
              <a:t>(husband/wife, parent/child, doctor/patient)</a:t>
            </a:r>
            <a:br>
              <a:rPr lang="en-US" dirty="0"/>
            </a:br>
            <a:endParaRPr lang="en-US" dirty="0"/>
          </a:p>
          <a:p>
            <a:pPr marL="990600" lvl="1" indent="-533400">
              <a:spcBef>
                <a:spcPct val="0"/>
              </a:spcBef>
            </a:pPr>
            <a:r>
              <a:rPr lang="en-US" b="1" u="sng" dirty="0"/>
              <a:t>Unfair Persuasion </a:t>
            </a:r>
            <a:r>
              <a:rPr lang="en-US" dirty="0"/>
              <a:t>~ used to influence party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#3 - Mistakes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b="1"/>
              <a:t>Unilateral mistake </a:t>
            </a:r>
            <a:r>
              <a:rPr lang="en-US"/>
              <a:t>occurs when one party holds an incorrect belief about the facts related to a contract </a:t>
            </a:r>
          </a:p>
          <a:p>
            <a:pPr marL="609600" indent="-609600">
              <a:buFontTx/>
              <a:buNone/>
            </a:pPr>
            <a:endParaRPr lang="en-US"/>
          </a:p>
          <a:p>
            <a:pPr marL="609600" indent="-609600">
              <a:buFontTx/>
              <a:buNone/>
            </a:pPr>
            <a:r>
              <a:rPr lang="en-US" b="1"/>
              <a:t>Mutual mistake </a:t>
            </a:r>
            <a:r>
              <a:rPr lang="en-US"/>
              <a:t>both parties to a contract have an incorrect belief about an important fact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#3 - Mistakes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876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dirty="0"/>
              <a:t>Innocent – </a:t>
            </a:r>
            <a:r>
              <a:rPr lang="en-US" dirty="0">
                <a:solidFill>
                  <a:srgbClr val="FFFF00"/>
                </a:solidFill>
              </a:rPr>
              <a:t>did not know </a:t>
            </a:r>
            <a:r>
              <a:rPr lang="en-US" dirty="0"/>
              <a:t>statement was untrue</a:t>
            </a:r>
          </a:p>
          <a:p>
            <a:pPr marL="609600" indent="-609600">
              <a:buFontTx/>
              <a:buNone/>
            </a:pPr>
            <a:r>
              <a:rPr lang="en-US" dirty="0"/>
              <a:t>     vs. </a:t>
            </a:r>
          </a:p>
          <a:p>
            <a:pPr marL="609600" indent="-609600">
              <a:buFontTx/>
              <a:buNone/>
            </a:pPr>
            <a:r>
              <a:rPr lang="en-US" dirty="0"/>
              <a:t>Fraudulent – </a:t>
            </a:r>
            <a:r>
              <a:rPr lang="en-US" dirty="0">
                <a:solidFill>
                  <a:srgbClr val="FFFF00"/>
                </a:solidFill>
              </a:rPr>
              <a:t>knew</a:t>
            </a:r>
            <a:r>
              <a:rPr lang="en-US" dirty="0"/>
              <a:t> statement was untrue</a:t>
            </a:r>
          </a:p>
          <a:p>
            <a:pPr marL="609600" indent="-609600">
              <a:buFontTx/>
              <a:buNone/>
            </a:pPr>
            <a:endParaRPr lang="en-US" dirty="0" smtClean="0"/>
          </a:p>
          <a:p>
            <a:pPr marL="609600" indent="-609600">
              <a:buFontTx/>
              <a:buNone/>
            </a:pPr>
            <a:endParaRPr lang="en-US" dirty="0" smtClean="0"/>
          </a:p>
          <a:p>
            <a:pPr marL="609600" indent="-609600">
              <a:buFontTx/>
              <a:buNone/>
            </a:pPr>
            <a:r>
              <a:rPr lang="en-US" dirty="0" smtClean="0"/>
              <a:t>Innocent ~ Accident</a:t>
            </a:r>
          </a:p>
          <a:p>
            <a:pPr marL="609600" indent="-609600">
              <a:buFontTx/>
              <a:buNone/>
            </a:pPr>
            <a:r>
              <a:rPr lang="en-US" dirty="0" smtClean="0"/>
              <a:t>     vs. </a:t>
            </a:r>
          </a:p>
          <a:p>
            <a:pPr marL="609600" indent="-609600">
              <a:buFontTx/>
              <a:buNone/>
            </a:pPr>
            <a:r>
              <a:rPr lang="en-US" dirty="0" smtClean="0"/>
              <a:t>Fraudulent ~ Sneaky, On Purpose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#3 - Mistakes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 u="sng" dirty="0" smtClean="0"/>
              <a:t>Statements are treated as </a:t>
            </a:r>
            <a:r>
              <a:rPr lang="en-US" b="1" u="sng" dirty="0" smtClean="0">
                <a:solidFill>
                  <a:srgbClr val="FFFF00"/>
                </a:solidFill>
              </a:rPr>
              <a:t>Misrepresentations</a:t>
            </a:r>
            <a:r>
              <a:rPr lang="en-US" b="1" u="sng" dirty="0" smtClean="0"/>
              <a:t> by law only if: </a:t>
            </a:r>
          </a:p>
          <a:p>
            <a:pPr marL="609600" indent="-609600">
              <a:buFontTx/>
              <a:buNone/>
            </a:pPr>
            <a:endParaRPr lang="en-US" sz="2400" b="1" u="sng" dirty="0"/>
          </a:p>
          <a:p>
            <a:pPr marL="609600" indent="-609600">
              <a:buFontTx/>
              <a:buAutoNum type="arabicPeriod"/>
            </a:pPr>
            <a:r>
              <a:rPr lang="en-US" sz="2800" dirty="0" smtClean="0"/>
              <a:t>The untrue </a:t>
            </a:r>
            <a:r>
              <a:rPr lang="en-US" sz="2800" dirty="0"/>
              <a:t>statement </a:t>
            </a:r>
            <a:r>
              <a:rPr lang="en-US" sz="2800" dirty="0" smtClean="0"/>
              <a:t>is one of </a:t>
            </a:r>
            <a:r>
              <a:rPr lang="en-US" sz="2800" dirty="0"/>
              <a:t>fact </a:t>
            </a:r>
            <a:r>
              <a:rPr lang="en-US" sz="2800" dirty="0" smtClean="0"/>
              <a:t>or there is active concealment</a:t>
            </a:r>
            <a:br>
              <a:rPr lang="en-US" sz="2800" dirty="0" smtClean="0"/>
            </a:br>
            <a:endParaRPr lang="en-US" sz="2800" dirty="0"/>
          </a:p>
          <a:p>
            <a:pPr marL="609600" indent="-609600">
              <a:buFontTx/>
              <a:buAutoNum type="arabicPeriod"/>
            </a:pPr>
            <a:r>
              <a:rPr lang="en-US" sz="2800" dirty="0" smtClean="0"/>
              <a:t>The statement is Material (</a:t>
            </a:r>
            <a:r>
              <a:rPr lang="en-US" sz="2400" i="1" dirty="0" smtClean="0"/>
              <a:t>Important</a:t>
            </a:r>
            <a:r>
              <a:rPr lang="en-US" sz="2800" dirty="0" smtClean="0"/>
              <a:t>) to the transaction or is a Fraudulent statement</a:t>
            </a:r>
            <a:br>
              <a:rPr lang="en-US" sz="2800" dirty="0" smtClean="0"/>
            </a:br>
            <a:endParaRPr lang="en-US" sz="2800" dirty="0"/>
          </a:p>
          <a:p>
            <a:pPr marL="609600" indent="-609600">
              <a:buFontTx/>
              <a:buAutoNum type="arabicPeriod"/>
            </a:pPr>
            <a:r>
              <a:rPr lang="en-US" sz="2800" dirty="0" smtClean="0"/>
              <a:t>The victim reasonably relied on the statement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 – Fraud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2578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 dirty="0" smtClean="0"/>
              <a:t>Fraud: </a:t>
            </a:r>
            <a:r>
              <a:rPr lang="en-US" dirty="0"/>
              <a:t>intentional misrepresentation of an existing, important fact </a:t>
            </a:r>
          </a:p>
          <a:p>
            <a:pPr marL="609600" indent="-609600">
              <a:buFontTx/>
              <a:buNone/>
            </a:pPr>
            <a:endParaRPr lang="en-US" sz="2800" dirty="0"/>
          </a:p>
          <a:p>
            <a:pPr marL="609600" indent="-609600">
              <a:buFontTx/>
              <a:buNone/>
            </a:pPr>
            <a:r>
              <a:rPr lang="en-US" sz="2800" i="1" dirty="0"/>
              <a:t>Intentional</a:t>
            </a:r>
            <a:r>
              <a:rPr lang="en-US" sz="2800" dirty="0"/>
              <a:t> – deliberately lie or conceal material facts, makes false </a:t>
            </a:r>
            <a:r>
              <a:rPr lang="en-US" sz="2800" dirty="0" smtClean="0"/>
              <a:t>statements</a:t>
            </a:r>
          </a:p>
          <a:p>
            <a:pPr marL="609600" indent="-609600">
              <a:buFontTx/>
              <a:buNone/>
            </a:pPr>
            <a:endParaRPr lang="en-US" sz="1600" dirty="0"/>
          </a:p>
          <a:p>
            <a:pPr marL="609600" indent="-609600">
              <a:buFontTx/>
              <a:buNone/>
            </a:pPr>
            <a:r>
              <a:rPr lang="en-US" sz="2800" i="1" dirty="0" smtClean="0"/>
              <a:t>Reckless</a:t>
            </a:r>
            <a:r>
              <a:rPr lang="en-US" sz="2800" dirty="0" smtClean="0"/>
              <a:t> – makes a false statement without knowing whether it is true or false. </a:t>
            </a:r>
            <a:endParaRPr lang="en-US" sz="2800" dirty="0"/>
          </a:p>
          <a:p>
            <a:pPr marL="609600" indent="-609600">
              <a:buFontTx/>
              <a:buNone/>
            </a:pPr>
            <a:endParaRPr lang="en-US" sz="1600" dirty="0" smtClean="0"/>
          </a:p>
          <a:p>
            <a:pPr marL="609600" indent="-609600">
              <a:buFontTx/>
              <a:buNone/>
            </a:pPr>
            <a:r>
              <a:rPr lang="en-US" sz="2800" i="1" dirty="0" smtClean="0"/>
              <a:t>Must Injure </a:t>
            </a:r>
            <a:r>
              <a:rPr lang="en-US" sz="2800" dirty="0" smtClean="0"/>
              <a:t>– proof of injury </a:t>
            </a:r>
            <a:br>
              <a:rPr lang="en-US" sz="2800" dirty="0" smtClean="0"/>
            </a:br>
            <a:r>
              <a:rPr lang="en-US" sz="2400" dirty="0" smtClean="0"/>
              <a:t>Pay $10,000 when its really worth $15,000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#4 – Fraud </a:t>
            </a:r>
            <a:r>
              <a:rPr lang="en-US" dirty="0" smtClean="0"/>
              <a:t>Remedies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534400" cy="5334000"/>
          </a:xfrm>
        </p:spPr>
        <p:txBody>
          <a:bodyPr/>
          <a:lstStyle/>
          <a:p>
            <a:r>
              <a:rPr lang="en-US" b="1" dirty="0" smtClean="0"/>
              <a:t>Rescission</a:t>
            </a:r>
          </a:p>
          <a:p>
            <a:pPr lvl="1"/>
            <a:r>
              <a:rPr lang="en-US" sz="2200" dirty="0" smtClean="0"/>
              <a:t>Backing out of the transaction by asking for the return of what you gave and offering to give back what you received. </a:t>
            </a:r>
          </a:p>
          <a:p>
            <a:pPr lvl="1"/>
            <a:endParaRPr lang="en-US" sz="2200" dirty="0" smtClean="0"/>
          </a:p>
          <a:p>
            <a:r>
              <a:rPr lang="en-US" b="1" dirty="0" smtClean="0"/>
              <a:t>Compensatory Damages</a:t>
            </a:r>
          </a:p>
          <a:p>
            <a:pPr lvl="1"/>
            <a:r>
              <a:rPr lang="en-US" sz="2200" dirty="0" smtClean="0"/>
              <a:t>Amount of money awarded to place an injured party in the position they were in prior to loss. (</a:t>
            </a:r>
            <a:r>
              <a:rPr lang="en-US" sz="2200" b="1" u="sng" dirty="0" smtClean="0"/>
              <a:t>compensate</a:t>
            </a:r>
            <a:r>
              <a:rPr lang="en-US" sz="2200" dirty="0" smtClean="0"/>
              <a:t>) </a:t>
            </a:r>
          </a:p>
          <a:p>
            <a:pPr lvl="1"/>
            <a:endParaRPr lang="en-US" sz="2200" dirty="0" smtClean="0"/>
          </a:p>
          <a:p>
            <a:r>
              <a:rPr lang="en-US" b="1" dirty="0" smtClean="0"/>
              <a:t>Punitive Damages</a:t>
            </a:r>
          </a:p>
          <a:p>
            <a:pPr lvl="1"/>
            <a:r>
              <a:rPr lang="en-US" b="1" dirty="0"/>
              <a:t>	</a:t>
            </a:r>
            <a:r>
              <a:rPr lang="en-US" sz="2200" dirty="0" smtClean="0"/>
              <a:t>money a court requires a defendant to pay in order to </a:t>
            </a:r>
            <a:r>
              <a:rPr lang="en-US" sz="2200" b="1" u="sng" dirty="0" smtClean="0"/>
              <a:t>punish</a:t>
            </a:r>
            <a:r>
              <a:rPr lang="en-US" sz="2200" dirty="0" smtClean="0"/>
              <a:t> a person who inflicted an injury ( in addition to C.D.)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4773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Genuine Assent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b="1" u="sng" dirty="0"/>
              <a:t>Lacking if: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Duress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Undue Influence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Mistake (usually mutual)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Fraud (misrepresentation/concealment)</a:t>
            </a:r>
          </a:p>
          <a:p>
            <a:pPr marL="990600" lvl="1" indent="-533400">
              <a:buFontTx/>
              <a:buAutoNum type="arabicPeriod"/>
            </a:pPr>
            <a:r>
              <a:rPr lang="en-US" dirty="0"/>
              <a:t>No Capacity (18, Sane, Sober)</a:t>
            </a:r>
          </a:p>
          <a:p>
            <a:pPr marL="990600" lvl="1" indent="-533400"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7772400" cy="1295400"/>
          </a:xfr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Chapter 8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27652" name="Picture 4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49400" cy="1239838"/>
          </a:xfrm>
          <a:prstGeom prst="rect">
            <a:avLst/>
          </a:prstGeom>
          <a:noFill/>
        </p:spPr>
      </p:pic>
      <p:pic>
        <p:nvPicPr>
          <p:cNvPr id="27653" name="Picture 5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549400" cy="1239838"/>
          </a:xfrm>
          <a:prstGeom prst="rect">
            <a:avLst/>
          </a:prstGeom>
          <a:noFill/>
        </p:spPr>
      </p:pic>
      <p:pic>
        <p:nvPicPr>
          <p:cNvPr id="27654" name="Picture 6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549400" cy="1239838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762000" y="4419600"/>
            <a:ext cx="746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4400">
                <a:solidFill>
                  <a:schemeClr val="bg1"/>
                </a:solidFill>
              </a:rPr>
              <a:t>Consideration 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 Consideration (in depth)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Consideration </a:t>
            </a:r>
            <a:r>
              <a:rPr lang="en-US" dirty="0"/>
              <a:t>what a person demands and generally must receive in order to make his or her promise legally binding</a:t>
            </a:r>
            <a:br>
              <a:rPr lang="en-US" dirty="0"/>
            </a:br>
            <a:r>
              <a:rPr lang="en-US" dirty="0"/>
              <a:t> </a:t>
            </a:r>
          </a:p>
          <a:p>
            <a:pPr marL="682625" lvl="1" indent="-341313">
              <a:lnSpc>
                <a:spcPct val="90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Each party must: </a:t>
            </a:r>
            <a:r>
              <a:rPr lang="en-US" b="1" dirty="0">
                <a:solidFill>
                  <a:srgbClr val="FFFF00"/>
                </a:solidFill>
              </a:rPr>
              <a:t>Promise, Act or Forbearance</a:t>
            </a:r>
          </a:p>
          <a:p>
            <a:pPr marL="682625" lvl="1" indent="-341313">
              <a:lnSpc>
                <a:spcPct val="90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Must be in </a:t>
            </a:r>
            <a:r>
              <a:rPr lang="en-US" b="1" dirty="0">
                <a:solidFill>
                  <a:srgbClr val="FFFF00"/>
                </a:solidFill>
              </a:rPr>
              <a:t>exchange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for a return </a:t>
            </a:r>
            <a:r>
              <a:rPr lang="en-US" b="1" dirty="0" err="1" smtClean="0"/>
              <a:t>PrAcFo</a:t>
            </a:r>
            <a:endParaRPr lang="en-US" b="1" dirty="0"/>
          </a:p>
          <a:p>
            <a:pPr marL="682625" lvl="1" indent="-341313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Exchanges must have </a:t>
            </a:r>
            <a:r>
              <a:rPr lang="en-US" b="1" dirty="0">
                <a:solidFill>
                  <a:srgbClr val="FFFF00"/>
                </a:solidFill>
              </a:rPr>
              <a:t>legal value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(worth something in the eyes of the law)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marL="682625" lvl="1" indent="-341313">
              <a:lnSpc>
                <a:spcPct val="90000"/>
              </a:lnSpc>
              <a:spcAft>
                <a:spcPts val="1200"/>
              </a:spcAft>
            </a:pPr>
            <a:r>
              <a:rPr lang="en-US" dirty="0" smtClean="0"/>
              <a:t>Each party must: </a:t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Promise, Act or Forbearance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What’s Your Verdict:</a:t>
            </a:r>
          </a:p>
          <a:p>
            <a:r>
              <a:rPr lang="en-US" b="1" dirty="0" smtClean="0"/>
              <a:t>Promise</a:t>
            </a:r>
            <a:r>
              <a:rPr lang="en-US" dirty="0" smtClean="0"/>
              <a:t>:  Pay $100</a:t>
            </a:r>
          </a:p>
          <a:p>
            <a:r>
              <a:rPr lang="en-US" b="1" dirty="0" smtClean="0"/>
              <a:t>Acts</a:t>
            </a:r>
            <a:r>
              <a:rPr lang="en-US" dirty="0" smtClean="0"/>
              <a:t>:  House Sitting, Dog Walking</a:t>
            </a:r>
          </a:p>
          <a:p>
            <a:endParaRPr lang="en-US" dirty="0" smtClean="0"/>
          </a:p>
          <a:p>
            <a:pPr marL="342900" lvl="1" indent="-342900">
              <a:buFontTx/>
              <a:buChar char="•"/>
            </a:pPr>
            <a:r>
              <a:rPr lang="en-US" b="1" dirty="0" smtClean="0"/>
              <a:t>Forbearance</a:t>
            </a:r>
            <a:r>
              <a:rPr lang="en-US" dirty="0" smtClean="0"/>
              <a:t>: refrain / not to do something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Must Be In A Contract?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29600" cy="4525963"/>
          </a:xfrm>
        </p:spPr>
        <p:txBody>
          <a:bodyPr/>
          <a:lstStyle/>
          <a:p>
            <a:r>
              <a:rPr lang="en-US" b="1"/>
              <a:t>Contract </a:t>
            </a:r>
            <a:r>
              <a:rPr lang="en-US"/>
              <a:t>agreement between two parties that creates an obligation.</a:t>
            </a:r>
          </a:p>
          <a:p>
            <a:endParaRPr lang="en-US"/>
          </a:p>
          <a:p>
            <a:r>
              <a:rPr lang="en-US"/>
              <a:t>6 major requirements: </a:t>
            </a:r>
            <a:r>
              <a:rPr lang="en-US" sz="2400" i="1"/>
              <a:t>(next slides)</a:t>
            </a:r>
            <a:br>
              <a:rPr lang="en-US" sz="2400" i="1"/>
            </a:br>
            <a:endParaRPr lang="en-US" sz="2400" i="1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029200" y="4343400"/>
            <a:ext cx="32004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Consideration</a:t>
            </a:r>
          </a:p>
          <a:p>
            <a:pPr>
              <a:spcBef>
                <a:spcPct val="50000"/>
              </a:spcBef>
            </a:pPr>
            <a:r>
              <a:rPr lang="en-US" sz="2800"/>
              <a:t>Capacity</a:t>
            </a:r>
          </a:p>
          <a:p>
            <a:pPr>
              <a:spcBef>
                <a:spcPct val="50000"/>
              </a:spcBef>
            </a:pPr>
            <a:r>
              <a:rPr lang="en-US" sz="2800"/>
              <a:t>Writing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66800" y="4343400"/>
            <a:ext cx="34290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Offer &amp; Acceptance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Genuine Assent</a:t>
            </a:r>
          </a:p>
          <a:p>
            <a:pPr>
              <a:spcBef>
                <a:spcPct val="50000"/>
              </a:spcBef>
            </a:pPr>
            <a:r>
              <a:rPr lang="en-US" sz="2800" dirty="0"/>
              <a:t>Legality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pPr marL="682625" lvl="1" indent="-341313">
              <a:lnSpc>
                <a:spcPct val="90000"/>
              </a:lnSpc>
              <a:spcAft>
                <a:spcPts val="1200"/>
              </a:spcAft>
            </a:pPr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dirty="0" smtClean="0"/>
              <a:t>Must be in </a:t>
            </a:r>
            <a:r>
              <a:rPr lang="en-US" sz="4000" b="1" dirty="0" smtClean="0">
                <a:solidFill>
                  <a:srgbClr val="FFFF00"/>
                </a:solidFill>
              </a:rPr>
              <a:t>exchange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smtClean="0"/>
              <a:t>for a return </a:t>
            </a:r>
            <a:r>
              <a:rPr lang="en-US" sz="4000" b="1" dirty="0" smtClean="0">
                <a:solidFill>
                  <a:srgbClr val="FFFF00"/>
                </a:solidFill>
              </a:rPr>
              <a:t>Promise, Act or Forbearance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/>
          <a:lstStyle/>
          <a:p>
            <a:r>
              <a:rPr lang="en-US" sz="3000" b="1" u="sng" dirty="0" smtClean="0"/>
              <a:t>Promisor</a:t>
            </a:r>
            <a:r>
              <a:rPr lang="en-US" sz="3000" dirty="0" smtClean="0"/>
              <a:t>: Person who offers promise </a:t>
            </a:r>
          </a:p>
          <a:p>
            <a:pPr lvl="4"/>
            <a:endParaRPr lang="en-US" sz="1800" dirty="0" smtClean="0"/>
          </a:p>
          <a:p>
            <a:r>
              <a:rPr lang="en-US" sz="3000" b="1" u="sng" dirty="0" smtClean="0"/>
              <a:t>Promisee</a:t>
            </a:r>
            <a:r>
              <a:rPr lang="en-US" sz="3000" dirty="0" smtClean="0"/>
              <a:t>: Person to whom  the promise is made</a:t>
            </a:r>
          </a:p>
          <a:p>
            <a:endParaRPr lang="en-US" sz="3000" dirty="0" smtClean="0"/>
          </a:p>
          <a:p>
            <a:r>
              <a:rPr lang="en-US" sz="3000" dirty="0" smtClean="0"/>
              <a:t>Consideration must be mutual.</a:t>
            </a:r>
          </a:p>
          <a:p>
            <a:pPr lvl="4"/>
            <a:endParaRPr lang="en-US" sz="1800" dirty="0" smtClean="0"/>
          </a:p>
          <a:p>
            <a:r>
              <a:rPr lang="en-US" sz="3000" dirty="0" smtClean="0"/>
              <a:t>If either party does not receive the required consideration, that party has no duty to perform. </a:t>
            </a:r>
            <a:endParaRPr lang="en-US" sz="3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Exchanges must have </a:t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Legal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534400" cy="4297363"/>
          </a:xfrm>
        </p:spPr>
        <p:txBody>
          <a:bodyPr/>
          <a:lstStyle/>
          <a:p>
            <a:r>
              <a:rPr lang="en-US" b="1" dirty="0" smtClean="0"/>
              <a:t>Legal Value</a:t>
            </a:r>
            <a:r>
              <a:rPr lang="en-US" dirty="0" smtClean="0"/>
              <a:t>:  there has been a change in a party’s legal position as a result of contract.</a:t>
            </a:r>
          </a:p>
          <a:p>
            <a:endParaRPr lang="en-US" dirty="0" smtClean="0"/>
          </a:p>
          <a:p>
            <a:r>
              <a:rPr lang="en-US" dirty="0" smtClean="0"/>
              <a:t> Exchange of twp benefits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200"/>
              <a:t>Forms of Consideration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1676400"/>
            <a:ext cx="5486400" cy="3581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Money $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Goods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Acts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Forbearance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Promise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Marriage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81000" y="5715000"/>
            <a:ext cx="83058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/>
              <a:t>Consideration – “</a:t>
            </a:r>
            <a:r>
              <a:rPr lang="en-US" sz="3200" b="1" dirty="0">
                <a:solidFill>
                  <a:srgbClr val="FFFF00"/>
                </a:solidFill>
              </a:rPr>
              <a:t>This for That</a:t>
            </a:r>
            <a:r>
              <a:rPr lang="en-US" sz="3200" dirty="0"/>
              <a:t>” in contracts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Not</a:t>
            </a:r>
            <a:r>
              <a:rPr lang="en-US" dirty="0"/>
              <a:t> Consideration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Gift</a:t>
            </a:r>
            <a:r>
              <a:rPr lang="en-US" dirty="0"/>
              <a:t> transfer of ownership w/o receiving anything in return.</a:t>
            </a:r>
            <a:br>
              <a:rPr lang="en-US" dirty="0"/>
            </a:br>
            <a:endParaRPr lang="en-US" dirty="0"/>
          </a:p>
          <a:p>
            <a:r>
              <a:rPr lang="en-US" dirty="0"/>
              <a:t>Lacks an exchange of value from both.</a:t>
            </a:r>
            <a:br>
              <a:rPr lang="en-US" dirty="0"/>
            </a:br>
            <a:endParaRPr lang="en-US" dirty="0"/>
          </a:p>
          <a:p>
            <a:r>
              <a:rPr lang="en-US" dirty="0"/>
              <a:t>Generally not legally enforceable.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 be consideration, a promise must be binding</a:t>
            </a:r>
          </a:p>
          <a:p>
            <a:pPr lvl="1"/>
            <a:r>
              <a:rPr lang="en-US" dirty="0" smtClean="0"/>
              <a:t>Must create a duty or impose an obligation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Illusory Promise – contract contains a clause that allows you to escape the legal obligation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3200" dirty="0" smtClean="0"/>
              <a:t>Termination Clauses</a:t>
            </a:r>
          </a:p>
          <a:p>
            <a:pPr lvl="1" algn="ctr">
              <a:buNone/>
            </a:pPr>
            <a:r>
              <a:rPr lang="en-US" sz="3200" dirty="0" smtClean="0"/>
              <a:t>Output &amp; Requirement Clauses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Termination Clauses</a:t>
            </a:r>
          </a:p>
          <a:p>
            <a:pPr lvl="1"/>
            <a:r>
              <a:rPr lang="en-US" dirty="0" smtClean="0"/>
              <a:t>Business often want the power to withdrawal if circumstances change.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Not illusory if: termination is allowed only after a defined circumstance (such as defined time) </a:t>
            </a:r>
          </a:p>
          <a:p>
            <a:pPr lvl="1"/>
            <a:r>
              <a:rPr lang="en-US" dirty="0" smtClean="0"/>
              <a:t>That is a clear CHANGE in legal obligations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b="1" dirty="0" smtClean="0"/>
              <a:t>Output Clauses</a:t>
            </a:r>
          </a:p>
          <a:p>
            <a:pPr lvl="1"/>
            <a:r>
              <a:rPr lang="en-US" dirty="0" smtClean="0"/>
              <a:t>Buyers sometimes agree to purchase all of a particular producers production. 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Requirement Clauses</a:t>
            </a:r>
          </a:p>
          <a:p>
            <a:pPr lvl="1"/>
            <a:r>
              <a:rPr lang="en-US" dirty="0" smtClean="0"/>
              <a:t>Seller may agree to supply all of the needs of a particular buyer. 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Courts recognize these contracts as supported by consideration because they imply a duty of fair dealing.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-105" charset="0"/>
                <a:ea typeface="+mj-ea"/>
                <a:cs typeface="+mj-cs"/>
              </a:rPr>
              <a:t>Illusory Promises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914400" y="2133600"/>
            <a:ext cx="2590800" cy="3170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algn="ctr" eaLnBrk="1" hangingPunct="1"/>
            <a:r>
              <a:rPr lang="en-US" altLang="en-US" sz="2800" i="1" u="sng">
                <a:latin typeface="Calibri" pitchFamily="-105" charset="0"/>
              </a:rPr>
              <a:t>Termination Clauses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the power to withdraw from a contract if business circumstances change</a:t>
            </a:r>
            <a:endParaRPr lang="en-US" altLang="en-US" sz="1800">
              <a:latin typeface="Calibri" pitchFamily="-105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267200" y="1524000"/>
            <a:ext cx="4267200" cy="464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algn="ctr" eaLnBrk="1" hangingPunct="1"/>
            <a:r>
              <a:rPr lang="en-US" altLang="en-US" sz="2800" i="1" u="sng">
                <a:latin typeface="Calibri" pitchFamily="-105" charset="0"/>
              </a:rPr>
              <a:t>Output and Requirements Contracts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Output contract - steel company may buy all of the output of a nearby coal mining company.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Requirements contract -carburetor manufacturer may agree to supply all the carburetors needed for the production of a certain make of vehicle.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sometimes promises to do something that he or she is obligated to do by law or by prior contract.  </a:t>
            </a:r>
          </a:p>
          <a:p>
            <a:endParaRPr lang="en-US" dirty="0" smtClean="0"/>
          </a:p>
          <a:p>
            <a:r>
              <a:rPr lang="en-US" dirty="0" smtClean="0"/>
              <a:t>Such a promise, or act, cannot serve as consideration to bind the other party to a later contract.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Examples on Slides to Follow….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Existing Public Duty</a:t>
            </a:r>
          </a:p>
          <a:p>
            <a:pPr lvl="1"/>
            <a:r>
              <a:rPr lang="en-US" dirty="0" smtClean="0"/>
              <a:t>On your 16</a:t>
            </a:r>
            <a:r>
              <a:rPr lang="en-US" baseline="30000" dirty="0" smtClean="0"/>
              <a:t>th</a:t>
            </a:r>
            <a:r>
              <a:rPr lang="en-US" dirty="0" smtClean="0"/>
              <a:t> Birthday, Aunt Ellen promised to pay you $10,000 if you promise not to buy alcohol for 4 years.  You agree.  </a:t>
            </a:r>
          </a:p>
          <a:p>
            <a:pPr lvl="1"/>
            <a:r>
              <a:rPr lang="en-US" dirty="0" smtClean="0"/>
              <a:t>NOT a contract:  Illegal for you to buy alcohol until you are 21.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#1 Offer &amp; Acceptance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u="sng"/>
              <a:t>Offer </a:t>
            </a:r>
          </a:p>
          <a:p>
            <a:pPr lvl="1">
              <a:lnSpc>
                <a:spcPct val="90000"/>
              </a:lnSpc>
            </a:pPr>
            <a:r>
              <a:rPr lang="en-US"/>
              <a:t>Must intend to create legal obligation</a:t>
            </a:r>
          </a:p>
          <a:p>
            <a:pPr lvl="1">
              <a:lnSpc>
                <a:spcPct val="90000"/>
              </a:lnSpc>
            </a:pPr>
            <a:r>
              <a:rPr lang="en-US"/>
              <a:t>Terms are definite &amp; complete</a:t>
            </a:r>
          </a:p>
          <a:p>
            <a:pPr lvl="1">
              <a:lnSpc>
                <a:spcPct val="90000"/>
              </a:lnSpc>
            </a:pPr>
            <a:r>
              <a:rPr lang="en-US"/>
              <a:t>Communicated to Offeree (considers offer)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b="1" u="sng"/>
              <a:t>Acceptance</a:t>
            </a:r>
          </a:p>
          <a:p>
            <a:pPr lvl="1">
              <a:lnSpc>
                <a:spcPct val="90000"/>
              </a:lnSpc>
            </a:pPr>
            <a:r>
              <a:rPr lang="en-US"/>
              <a:t>Made by Offeree (and only that person)</a:t>
            </a:r>
          </a:p>
          <a:p>
            <a:pPr lvl="1">
              <a:lnSpc>
                <a:spcPct val="90000"/>
              </a:lnSpc>
            </a:pPr>
            <a:r>
              <a:rPr lang="en-US"/>
              <a:t>Communicated to Offeror (makes offer)</a:t>
            </a:r>
          </a:p>
          <a:p>
            <a:pPr lvl="1">
              <a:lnSpc>
                <a:spcPct val="90000"/>
              </a:lnSpc>
            </a:pPr>
            <a:r>
              <a:rPr lang="en-US"/>
              <a:t>Unconditional - match the terms</a:t>
            </a:r>
          </a:p>
          <a:p>
            <a:pPr lvl="2">
              <a:lnSpc>
                <a:spcPct val="90000"/>
              </a:lnSpc>
            </a:pPr>
            <a:r>
              <a:rPr lang="en-US" b="1" u="sng"/>
              <a:t>Mirror Image Rule</a:t>
            </a:r>
            <a:r>
              <a:rPr lang="en-US"/>
              <a:t>: acceptance must exactly match the terms contained in the offer.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b="1" dirty="0" smtClean="0"/>
              <a:t>Existing Private Duty</a:t>
            </a:r>
          </a:p>
          <a:p>
            <a:pPr lvl="1"/>
            <a:r>
              <a:rPr lang="en-US" dirty="0" smtClean="0"/>
              <a:t>If a contract creates a duty, this duty cannot be the basis of consideration in a different contract.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Same rule holds true for someone demanding further compensation  for carrying out a contractual promise already made.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Existing Duty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733800" y="3657600"/>
            <a:ext cx="5181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400" b="1" i="1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Tahoma" pitchFamily="-105" charset="-52"/>
                <a:cs typeface="+mn-cs"/>
              </a:rPr>
              <a:t>Existing Public Duty</a:t>
            </a:r>
          </a:p>
          <a:p>
            <a:pPr marL="74295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Tahoma" pitchFamily="-105" charset="-52"/>
              </a:rPr>
              <a:t>If you make an agreement not to drink alcohol when you are not of age to drink, there is no binding agreement</a:t>
            </a:r>
          </a:p>
        </p:txBody>
      </p:sp>
      <p:pic>
        <p:nvPicPr>
          <p:cNvPr id="6" name="Picture 3" descr="schoolboy istock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2859088" cy="2273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295400" y="1828800"/>
            <a:ext cx="541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eaLnBrk="1" hangingPunct="1">
              <a:buFont typeface="Wingdings" pitchFamily="-105" charset="2"/>
              <a:buChar char="§"/>
            </a:pPr>
            <a:r>
              <a:rPr lang="en-US" altLang="en-US" dirty="0">
                <a:latin typeface="Calibri" pitchFamily="-105" charset="0"/>
              </a:rPr>
              <a:t> </a:t>
            </a:r>
            <a:r>
              <a:rPr lang="en-US" altLang="en-US" b="1" i="1" u="sng" dirty="0">
                <a:latin typeface="Calibri" pitchFamily="-105" charset="0"/>
              </a:rPr>
              <a:t>Existing Private Duty</a:t>
            </a:r>
          </a:p>
          <a:p>
            <a:pPr lvl="1" eaLnBrk="1" hangingPunct="1"/>
            <a:r>
              <a:rPr lang="en-US" altLang="en-US" dirty="0">
                <a:latin typeface="Calibri" pitchFamily="-105" charset="0"/>
              </a:rPr>
              <a:t>When a duty already exists, a person cannot come back demanding more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Settlement of Liquidated Debts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8288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Individuals must pay the amount agreed upon.</a:t>
            </a:r>
          </a:p>
        </p:txBody>
      </p:sp>
      <p:pic>
        <p:nvPicPr>
          <p:cNvPr id="6" name="Picture 3" descr="writing a check istock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19400"/>
            <a:ext cx="4191000" cy="3143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Settlement of Liquidated Debts</a:t>
            </a:r>
          </a:p>
          <a:p>
            <a:pPr lvl="1"/>
            <a:r>
              <a:rPr lang="en-US" b="1" i="1" dirty="0" smtClean="0"/>
              <a:t>Liquidated Debt</a:t>
            </a:r>
            <a:r>
              <a:rPr lang="en-US" dirty="0" smtClean="0"/>
              <a:t>: one where parties agree that the debt exists and on the amount of the debt.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Creditor agrees to accept less than total amount due from debtor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Settlement of </a:t>
            </a:r>
            <a:r>
              <a:rPr lang="en-US" b="1" u="sng" dirty="0" smtClean="0">
                <a:solidFill>
                  <a:srgbClr val="FF0000"/>
                </a:solidFill>
              </a:rPr>
              <a:t>UN</a:t>
            </a:r>
            <a:r>
              <a:rPr lang="en-US" b="1" dirty="0" smtClean="0"/>
              <a:t>Liquidated Debts</a:t>
            </a:r>
          </a:p>
          <a:p>
            <a:pPr lvl="1"/>
            <a:r>
              <a:rPr lang="en-US" b="1" i="1" dirty="0" smtClean="0"/>
              <a:t>Unliquidated Debts</a:t>
            </a:r>
            <a:r>
              <a:rPr lang="en-US" dirty="0" smtClean="0"/>
              <a:t>: Genuine dispute between parties on how much is owed.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payment offered in full settlement by the debtor and accepted by the creditor settles the claim. (Accord &amp; Satisfaction)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-105" charset="0"/>
              </a:rPr>
              <a:t>When a tort occurs - the liability is un-liquidated because the extent of damages is uncertain</a:t>
            </a:r>
          </a:p>
          <a:p>
            <a:pPr eaLnBrk="1" hangingPunct="1"/>
            <a:r>
              <a:rPr lang="en-US" altLang="en-US" dirty="0" smtClean="0">
                <a:latin typeface="Calibri" pitchFamily="-105" charset="0"/>
              </a:rPr>
              <a:t>Due to financial pressure - injured party in the tort will agree to discharge another person from liability for the tort in return for a monetary payment or other consideration (release)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Discharge agreement = release</a:t>
            </a:r>
          </a:p>
          <a:p>
            <a:pPr eaLnBrk="1" hangingPunct="1"/>
            <a:endParaRPr lang="en-US" altLang="en-US" dirty="0" smtClean="0">
              <a:latin typeface="Calibri" pitchFamily="-105" charset="0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b="1" dirty="0" smtClean="0"/>
              <a:t>Composition with Creditors</a:t>
            </a:r>
          </a:p>
          <a:p>
            <a:pPr lvl="1"/>
            <a:r>
              <a:rPr lang="en-US" dirty="0" smtClean="0"/>
              <a:t>Group of creditors agree to accept less than what they are entitled to, in full satisfaction of  their claims against a debtor. </a:t>
            </a:r>
          </a:p>
          <a:p>
            <a:pPr lvl="1"/>
            <a:r>
              <a:rPr lang="en-US" dirty="0" smtClean="0"/>
              <a:t>Debtor agrees not to file bankruptcy.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Best case scenario for all creditors involved. </a:t>
            </a:r>
          </a:p>
          <a:p>
            <a:pPr lvl="1"/>
            <a:r>
              <a:rPr lang="en-US" dirty="0" smtClean="0"/>
              <a:t>If bankruptcy filed, they could receive much less.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 smtClean="0"/>
              <a:t>Why is consideration not binding in illusory contracts?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/>
              <a:t>The promise is not binding because, as stated, it is in essence a sham best paraphrased by, “I will if I want to.”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False Consideration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2800" b="1" i="1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5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800" b="1" i="1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Mutual Gifts - </a:t>
            </a: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when something of value is given by one party to another without demanding anything in return, the something of value is not consideration for anything later promised or provided.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800" b="1" i="1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Past Performance - </a:t>
            </a: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an act that has already been performed cannot serve as consideration</a:t>
            </a:r>
          </a:p>
        </p:txBody>
      </p:sp>
      <p:pic>
        <p:nvPicPr>
          <p:cNvPr id="6" name="Picture 4" descr="C:\Users\Dale\AppData\Local\Microsoft\Windows\Temporary Internet Files\Content.IE5\QAL46PDX\MCj03986150000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4495800"/>
            <a:ext cx="21986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en-US" dirty="0" smtClean="0"/>
              <a:t>What distinguishes a gift </a:t>
            </a:r>
            <a:br>
              <a:rPr lang="en-US" dirty="0" smtClean="0"/>
            </a:br>
            <a:r>
              <a:rPr lang="en-US" dirty="0" smtClean="0"/>
              <a:t>from a valid contract?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US" b="1" dirty="0" smtClean="0"/>
              <a:t>Gift</a:t>
            </a:r>
            <a:r>
              <a:rPr lang="en-US" dirty="0" smtClean="0"/>
              <a:t> transfer of ownership w/o receiving anything in return.</a:t>
            </a:r>
            <a:br>
              <a:rPr lang="en-US" dirty="0" smtClean="0"/>
            </a:br>
            <a:r>
              <a:rPr lang="en-US" dirty="0" smtClean="0"/>
              <a:t>Lacks an exchange of value from both.</a:t>
            </a:r>
          </a:p>
          <a:p>
            <a:endParaRPr lang="en-US" dirty="0" smtClean="0"/>
          </a:p>
          <a:p>
            <a:r>
              <a:rPr lang="en-US" b="1" dirty="0" smtClean="0"/>
              <a:t>Valid Contract</a:t>
            </a:r>
            <a:r>
              <a:rPr lang="en-US" dirty="0" smtClean="0"/>
              <a:t>: consideration supports the contractual promises made.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1752600"/>
          </a:xfrm>
        </p:spPr>
        <p:txBody>
          <a:bodyPr/>
          <a:lstStyle/>
          <a:p>
            <a:r>
              <a:rPr lang="en-US"/>
              <a:t>An agreement </a:t>
            </a:r>
            <a:r>
              <a:rPr lang="en-US" b="1" u="sng"/>
              <a:t>must not</a:t>
            </a:r>
            <a:r>
              <a:rPr lang="en-US"/>
              <a:t> be based on deception, improper pressure, misrepresentations.  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noFill/>
          <a:ln/>
        </p:spPr>
        <p:txBody>
          <a:bodyPr/>
          <a:lstStyle/>
          <a:p>
            <a:pPr algn="l"/>
            <a:r>
              <a:rPr lang="en-US"/>
              <a:t># 2 - Genuine Assent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57200" y="3429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 3 - Legality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33400" y="4419600"/>
            <a:ext cx="8229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What the parties are agreeing to must be legal.  An agreement to commit a crime cannot be legally enforced.  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144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Promises to Charitable Organizations</a:t>
            </a:r>
          </a:p>
          <a:p>
            <a:pPr marL="914400" lvl="1" indent="-514350"/>
            <a:r>
              <a:rPr lang="en-US" dirty="0" smtClean="0"/>
              <a:t>Business Pledges/Contributes </a:t>
            </a:r>
          </a:p>
          <a:p>
            <a:pPr marL="1314450" lvl="2" indent="-514350"/>
            <a:r>
              <a:rPr lang="en-US" dirty="0" smtClean="0"/>
              <a:t>one way = usually means gift = not a contract</a:t>
            </a:r>
            <a:br>
              <a:rPr lang="en-US" dirty="0" smtClean="0"/>
            </a:br>
            <a:endParaRPr lang="en-US" dirty="0" smtClean="0"/>
          </a:p>
          <a:p>
            <a:pPr marL="914400" lvl="1" indent="-514350"/>
            <a:r>
              <a:rPr lang="en-US" dirty="0" smtClean="0"/>
              <a:t>Courts </a:t>
            </a:r>
            <a:r>
              <a:rPr lang="en-US" u="sng" dirty="0" smtClean="0"/>
              <a:t>will enforce</a:t>
            </a:r>
            <a:r>
              <a:rPr lang="en-US" dirty="0" smtClean="0"/>
              <a:t> promises provided the charity states a specific use for the money and actually acts in reliance on the pledge. 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r>
              <a:rPr lang="en-US" b="1" i="1" dirty="0" err="1" smtClean="0"/>
              <a:t>NonProfits</a:t>
            </a:r>
            <a:r>
              <a:rPr lang="en-US" dirty="0" smtClean="0"/>
              <a:t>: churches, schools, hospitals, etc</a:t>
            </a:r>
            <a:r>
              <a:rPr lang="en-US" dirty="0" smtClean="0"/>
              <a:t>. may rely on such donations.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Promises covered by the </a:t>
            </a:r>
            <a:r>
              <a:rPr lang="en-US" b="1" dirty="0" smtClean="0"/>
              <a:t>UCC</a:t>
            </a:r>
          </a:p>
          <a:p>
            <a:pPr marL="514350" indent="-514350"/>
            <a:r>
              <a:rPr lang="en-US" dirty="0" smtClean="0"/>
              <a:t>UCC – Uniform Commercial Code</a:t>
            </a:r>
          </a:p>
          <a:p>
            <a:pPr marL="514350" indent="-514350"/>
            <a:endParaRPr lang="en-US" dirty="0" smtClean="0"/>
          </a:p>
          <a:p>
            <a:pPr marL="514350" lvl="1" indent="-514350">
              <a:buFontTx/>
              <a:buChar char="•"/>
            </a:pPr>
            <a:r>
              <a:rPr lang="en-US" dirty="0" smtClean="0"/>
              <a:t>Firm Offers: leave the offer open is bound for a period of time stipulated or up to 3 months.</a:t>
            </a:r>
            <a:endParaRPr lang="en-US" smtClean="0"/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Promises covered by the </a:t>
            </a:r>
            <a:r>
              <a:rPr lang="en-US" b="1" dirty="0" smtClean="0"/>
              <a:t>UCC (continued)</a:t>
            </a:r>
            <a:endParaRPr lang="en-US" b="1" dirty="0" smtClean="0"/>
          </a:p>
          <a:p>
            <a:pPr marL="914400" lvl="1" indent="-514350">
              <a:buNone/>
            </a:pPr>
            <a:r>
              <a:rPr lang="en-US" sz="1200" dirty="0" smtClean="0"/>
              <a:t> </a:t>
            </a:r>
            <a:endParaRPr lang="en-US" sz="1200" dirty="0" smtClean="0"/>
          </a:p>
          <a:p>
            <a:pPr marL="914400" lvl="1" indent="-514350"/>
            <a:r>
              <a:rPr lang="en-US" dirty="0" smtClean="0"/>
              <a:t>Under UCC: a good-faith agreement that modifies an existing contract for the sale of goods needs no new consideration. 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b="1" dirty="0" smtClean="0"/>
              <a:t>Ex</a:t>
            </a:r>
            <a:r>
              <a:rPr lang="en-US" dirty="0" smtClean="0"/>
              <a:t>: sale is made, seller then agrees to give buyer a valid warranty without further charge.          </a:t>
            </a:r>
            <a:br>
              <a:rPr lang="en-US" dirty="0" smtClean="0"/>
            </a:br>
            <a:r>
              <a:rPr lang="en-US" dirty="0" smtClean="0"/>
              <a:t>        *** </a:t>
            </a:r>
            <a:r>
              <a:rPr lang="en-US" b="1" dirty="0" smtClean="0"/>
              <a:t>Modification Enforceable </a:t>
            </a:r>
            <a:r>
              <a:rPr lang="en-US" dirty="0" smtClean="0"/>
              <a:t>*** 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915400" cy="40687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sz="3100" b="1" dirty="0" smtClean="0"/>
              <a:t>Promises barred from Collection by Statute</a:t>
            </a:r>
          </a:p>
          <a:p>
            <a:pPr marL="514350" indent="-514350">
              <a:buNone/>
            </a:pPr>
            <a:endParaRPr lang="en-US" sz="1200" b="1" dirty="0" smtClean="0"/>
          </a:p>
          <a:p>
            <a:pPr marL="914400" lvl="1" indent="-514350"/>
            <a:r>
              <a:rPr lang="en-US" i="1" dirty="0" smtClean="0"/>
              <a:t>Statute of Limitations</a:t>
            </a:r>
            <a:r>
              <a:rPr lang="en-US" dirty="0" smtClean="0"/>
              <a:t>: specifies a time limit for bringing a lawsuit. (Lose the right to litigate)</a:t>
            </a:r>
            <a:br>
              <a:rPr lang="en-US" dirty="0" smtClean="0"/>
            </a:br>
            <a:endParaRPr lang="en-US" dirty="0" smtClean="0"/>
          </a:p>
          <a:p>
            <a:pPr marL="914400" lvl="1" indent="-514350"/>
            <a:r>
              <a:rPr lang="en-US" dirty="0" smtClean="0"/>
              <a:t>Breach of Contract = 3 years in most states 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Promissory Estoppel</a:t>
            </a:r>
          </a:p>
          <a:p>
            <a:pPr marL="914400" lvl="1" indent="-514350"/>
            <a:r>
              <a:rPr lang="en-US" dirty="0" smtClean="0"/>
              <a:t>Enforcement of a promise to avoid injustice by denying to the promisor the defense of lack of consideration.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dirty="0" smtClean="0"/>
              <a:t>Courts counteract injustice by taking action in the name of </a:t>
            </a:r>
            <a:r>
              <a:rPr lang="en-US" u="sng" dirty="0" smtClean="0"/>
              <a:t>fairness</a:t>
            </a:r>
            <a:r>
              <a:rPr lang="en-US" dirty="0" smtClean="0"/>
              <a:t> or </a:t>
            </a:r>
            <a:r>
              <a:rPr lang="en-US" u="sng" dirty="0" smtClean="0"/>
              <a:t>equity</a:t>
            </a:r>
            <a:r>
              <a:rPr lang="en-US" dirty="0" smtClean="0"/>
              <a:t>.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dirty="0" smtClean="0"/>
              <a:t>Brought into use = “</a:t>
            </a:r>
            <a:r>
              <a:rPr lang="en-US" b="1" i="1" dirty="0" smtClean="0"/>
              <a:t>Invoked</a:t>
            </a:r>
            <a:r>
              <a:rPr lang="en-US" dirty="0" smtClean="0"/>
              <a:t>”    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Promissory Estoppel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144963"/>
          </a:xfrm>
        </p:spPr>
        <p:txBody>
          <a:bodyPr/>
          <a:lstStyle/>
          <a:p>
            <a:pPr marL="514350" indent="-514350"/>
            <a:r>
              <a:rPr lang="en-US" sz="3100" dirty="0" smtClean="0"/>
              <a:t>For the courts to invoke Promissory Estoppel the following conditions must be met:</a:t>
            </a:r>
          </a:p>
          <a:p>
            <a:pPr marL="514350" indent="-514350"/>
            <a:endParaRPr lang="en-US" sz="1200" dirty="0" smtClean="0"/>
          </a:p>
          <a:p>
            <a:pPr marL="682625" lvl="1" indent="-282575"/>
            <a:r>
              <a:rPr lang="en-US" sz="2400" dirty="0" smtClean="0"/>
              <a:t>The promisor should reasonably foresee that the promise will rely on the promise.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The promisee does, in fact, act in reliance on the promise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The promisee would suffer a substantial economic loss if the promise is not enforced.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Injustice can be avoided only by enforcement of promise.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#4 - Consideration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685800"/>
          </a:xfrm>
        </p:spPr>
        <p:txBody>
          <a:bodyPr/>
          <a:lstStyle/>
          <a:p>
            <a:r>
              <a:rPr lang="en-US"/>
              <a:t>Both sides receive something of value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#5 - Capacity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33400" y="434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#6 - Writing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33400" y="2743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Parties must have legal ability to contact themselves.   Minimum Age - 18. </a:t>
            </a:r>
            <a:br>
              <a:rPr lang="en-US" sz="3200"/>
            </a:br>
            <a:r>
              <a:rPr lang="en-US" sz="3200"/>
              <a:t>Ability to understand.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33400" y="5257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Some contracts are so important that the courts must have it in writing to enforce it.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en-US"/>
              <a:t>Ending an Offer…</a:t>
            </a:r>
            <a:br>
              <a:rPr lang="en-US"/>
            </a:br>
            <a:r>
              <a:rPr lang="en-US" sz="2400"/>
              <a:t>(Detailed Slides Next)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Revocation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Stated Time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Reasonable Length of Time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Rejection by the Offeree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Counteroffer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Death or Insanity of Either Party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Destruction of Specific Subject Matter</a:t>
            </a:r>
          </a:p>
          <a:p>
            <a:pPr marL="609600" indent="-60960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#1 - Revocation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1219200"/>
          </a:xfrm>
        </p:spPr>
        <p:txBody>
          <a:bodyPr/>
          <a:lstStyle/>
          <a:p>
            <a:r>
              <a:rPr lang="en-US"/>
              <a:t>The Offeror has right to withdraw the offer before it is accepted by the Offeree.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57200" y="22098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#2 - Time Stated in the Offer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33400" y="2971800"/>
            <a:ext cx="822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Offeror can state how and when the offer must be accepted.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33400" y="4800600"/>
            <a:ext cx="822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When a time is not stated in offer. RLOT depends on surrounding circumstances. Perishable vs. Durable Objects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81000" y="403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#3 - Reasonable Length of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#4 - Rejection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2133600"/>
          </a:xfrm>
        </p:spPr>
        <p:txBody>
          <a:bodyPr/>
          <a:lstStyle/>
          <a:p>
            <a:r>
              <a:rPr lang="en-US"/>
              <a:t>Offeree clearly rejects the offer.</a:t>
            </a:r>
            <a:br>
              <a:rPr lang="en-US"/>
            </a:br>
            <a:r>
              <a:rPr lang="en-US"/>
              <a:t>Rejection terminates offer immediately.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" y="2819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tx2"/>
                </a:solidFill>
              </a:rPr>
              <a:t>#5 - Counteroffer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57200" y="37338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Offer must be accepted exactly as made.</a:t>
            </a:r>
            <a:br>
              <a:rPr lang="en-US" sz="3200"/>
            </a:br>
            <a:r>
              <a:rPr lang="en-US" sz="3200"/>
              <a:t>Counter - Offeree changed the terms in an important way &amp; sent back to the offeror.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“I refuse your offer, here’s my proposal”</a:t>
            </a:r>
            <a:br>
              <a:rPr lang="en-US" sz="3200"/>
            </a:br>
            <a:r>
              <a:rPr lang="en-US" sz="3200"/>
              <a:t>Terminate original – Creates NEW Offer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3576</TotalTime>
  <Words>1865</Words>
  <Application>Microsoft Office PowerPoint</Application>
  <PresentationFormat>On-screen Show (4:3)</PresentationFormat>
  <Paragraphs>313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Default Design</vt:lpstr>
      <vt:lpstr>Business Law</vt:lpstr>
      <vt:lpstr>Chapter 6</vt:lpstr>
      <vt:lpstr>What Must Be In A Contract?</vt:lpstr>
      <vt:lpstr>#1 Offer &amp; Acceptance</vt:lpstr>
      <vt:lpstr># 2 - Genuine Assent</vt:lpstr>
      <vt:lpstr>#4 - Consideration</vt:lpstr>
      <vt:lpstr>Ending an Offer… (Detailed Slides Next)</vt:lpstr>
      <vt:lpstr>#1 - Revocation</vt:lpstr>
      <vt:lpstr>#4 - Rejection</vt:lpstr>
      <vt:lpstr>#6 – Death or Insanity</vt:lpstr>
      <vt:lpstr>Requirements of Acceptance</vt:lpstr>
      <vt:lpstr>Requirements of Acceptance</vt:lpstr>
      <vt:lpstr>Requirements of Acceptance</vt:lpstr>
      <vt:lpstr>Chapter 7</vt:lpstr>
      <vt:lpstr>#2 Genuine Assent (in depth) </vt:lpstr>
      <vt:lpstr>Slide 16</vt:lpstr>
      <vt:lpstr>Genuine Assent</vt:lpstr>
      <vt:lpstr>#1 - Duress</vt:lpstr>
      <vt:lpstr>#1 - Duress</vt:lpstr>
      <vt:lpstr>#2 – Undue Influence </vt:lpstr>
      <vt:lpstr>#3 - Mistakes</vt:lpstr>
      <vt:lpstr>#3 - Mistakes</vt:lpstr>
      <vt:lpstr>#3 - Mistakes</vt:lpstr>
      <vt:lpstr>#4 – Fraud </vt:lpstr>
      <vt:lpstr>#4 – Fraud Remedies</vt:lpstr>
      <vt:lpstr>Genuine Assent</vt:lpstr>
      <vt:lpstr>Chapter 8</vt:lpstr>
      <vt:lpstr>#3 Consideration (in depth) </vt:lpstr>
      <vt:lpstr>Each party must:  Promise, Act or Forbearance</vt:lpstr>
      <vt:lpstr> Must be in exchange for a return Promise, Act or Forbearance  </vt:lpstr>
      <vt:lpstr>Exchanges must have  Legal Value</vt:lpstr>
      <vt:lpstr>Forms of Consideration</vt:lpstr>
      <vt:lpstr>Not Consideration</vt:lpstr>
      <vt:lpstr>Illusory Promises</vt:lpstr>
      <vt:lpstr>Illusory Promises</vt:lpstr>
      <vt:lpstr>Illusory Promises</vt:lpstr>
      <vt:lpstr>Slide 37</vt:lpstr>
      <vt:lpstr>Existing Duty </vt:lpstr>
      <vt:lpstr>Existing Duty </vt:lpstr>
      <vt:lpstr>Existing Duty </vt:lpstr>
      <vt:lpstr>Slide 41</vt:lpstr>
      <vt:lpstr>Slide 42</vt:lpstr>
      <vt:lpstr>Existing Duty </vt:lpstr>
      <vt:lpstr>Existing Duty </vt:lpstr>
      <vt:lpstr>Release</vt:lpstr>
      <vt:lpstr>Existing Duty </vt:lpstr>
      <vt:lpstr>Why is consideration not binding in illusory contracts?</vt:lpstr>
      <vt:lpstr>Slide 48</vt:lpstr>
      <vt:lpstr>What distinguishes a gift  from a valid contract?</vt:lpstr>
      <vt:lpstr>4 Exceptions to  Requirement of Consideration</vt:lpstr>
      <vt:lpstr>4 Exceptions to  Requirement of Consideration</vt:lpstr>
      <vt:lpstr>4 Exceptions to  Requirement of Consideration</vt:lpstr>
      <vt:lpstr>4 Exceptions to  Requirement of Consideration</vt:lpstr>
      <vt:lpstr>4 Exceptions to  Requirement of Consideration</vt:lpstr>
      <vt:lpstr>Promissory Estoppel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Law</dc:title>
  <dc:creator>udsd</dc:creator>
  <cp:lastModifiedBy>Gayatri</cp:lastModifiedBy>
  <cp:revision>88</cp:revision>
  <dcterms:created xsi:type="dcterms:W3CDTF">2009-03-06T21:01:20Z</dcterms:created>
  <dcterms:modified xsi:type="dcterms:W3CDTF">2014-03-12T16:46:21Z</dcterms:modified>
</cp:coreProperties>
</file>